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6" r:id="rId2"/>
    <p:sldId id="257" r:id="rId3"/>
  </p:sldIdLst>
  <p:sldSz cx="7559675" cy="10439400"/>
  <p:notesSz cx="6735763" cy="98663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5CBE5"/>
    <a:srgbClr val="D2DEEF"/>
    <a:srgbClr val="E2D2C0"/>
    <a:srgbClr val="2B5377"/>
    <a:srgbClr val="37649D"/>
    <a:srgbClr val="7AA1D0"/>
    <a:srgbClr val="F0E8E0"/>
    <a:srgbClr val="B8853D"/>
    <a:srgbClr val="297C5D"/>
    <a:srgbClr val="42977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Светлый стиль 1 — акцент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47" d="100"/>
          <a:sy n="47" d="100"/>
        </p:scale>
        <p:origin x="2184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136" cy="49498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16023" y="0"/>
            <a:ext cx="2918136" cy="49498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D987FCB-A8FB-4884-8FC8-9455BE455545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162175" y="1233488"/>
            <a:ext cx="241141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3416" y="4748333"/>
            <a:ext cx="5388931" cy="38852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1332"/>
            <a:ext cx="2918136" cy="49498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16023" y="9371332"/>
            <a:ext cx="2918136" cy="49498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87C0BB-64CE-4996-BDD9-D9CC3F7C6E6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58324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87C0BB-64CE-4996-BDD9-D9CC3F7C6E61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8407007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87C0BB-64CE-4996-BDD9-D9CC3F7C6E61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809706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08486"/>
            <a:ext cx="6425724" cy="3634458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483102"/>
            <a:ext cx="5669756" cy="2520438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741767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24397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55801"/>
            <a:ext cx="1630055" cy="8846909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55801"/>
            <a:ext cx="4795669" cy="884690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12209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196587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02603"/>
            <a:ext cx="6520220" cy="4342500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6986185"/>
            <a:ext cx="6520220" cy="2283618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007161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779007"/>
            <a:ext cx="3212862" cy="662370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779007"/>
            <a:ext cx="3212862" cy="662370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111021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55804"/>
            <a:ext cx="6520220" cy="2017801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559104"/>
            <a:ext cx="3198096" cy="1254177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813281"/>
            <a:ext cx="3198096" cy="560876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559104"/>
            <a:ext cx="3213847" cy="1254177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813281"/>
            <a:ext cx="3213847" cy="560876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674225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96546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58505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695960"/>
            <a:ext cx="2438192" cy="2435860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03083"/>
            <a:ext cx="3827085" cy="7418740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131820"/>
            <a:ext cx="2438192" cy="5802084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93758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695960"/>
            <a:ext cx="2438192" cy="2435860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03083"/>
            <a:ext cx="3827085" cy="7418740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131820"/>
            <a:ext cx="2438192" cy="5802084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264302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55804"/>
            <a:ext cx="6520220" cy="20178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779007"/>
            <a:ext cx="6520220" cy="66237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675780"/>
            <a:ext cx="1700927" cy="555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46EADA-4487-456D-B0A8-67098FA3FC16}" type="datetimeFigureOut">
              <a:rPr lang="ru-RU" smtClean="0"/>
              <a:t>18.04.2023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675780"/>
            <a:ext cx="2551390" cy="555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675780"/>
            <a:ext cx="1700927" cy="555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2571BB-7E18-481D-A96B-94E758DDD1C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39196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Прямоугольник 54"/>
          <p:cNvSpPr/>
          <p:nvPr/>
        </p:nvSpPr>
        <p:spPr>
          <a:xfrm>
            <a:off x="168330" y="23654"/>
            <a:ext cx="7342496" cy="389401"/>
          </a:xfrm>
          <a:prstGeom prst="rect">
            <a:avLst/>
          </a:prstGeom>
          <a:solidFill>
            <a:srgbClr val="37649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TextBox 5"/>
          <p:cNvSpPr txBox="1"/>
          <p:nvPr/>
        </p:nvSpPr>
        <p:spPr>
          <a:xfrm>
            <a:off x="261628" y="0"/>
            <a:ext cx="702377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b="1" dirty="0" smtClean="0">
                <a:solidFill>
                  <a:schemeClr val="bg1"/>
                </a:solidFill>
                <a:latin typeface="Arial Narrow" panose="020B0606020202030204" pitchFamily="34" charset="0"/>
              </a:rPr>
              <a:t>МЕРЫ СОЦИАЛЬНОЙ ПОДДЕРЖКИ ВОЕННОСЛУЖАЩИМ И ЧЛЕНАМ ИХ СЕМЕЙ</a:t>
            </a:r>
            <a:endParaRPr lang="ru-RU" sz="1600" b="1" dirty="0">
              <a:solidFill>
                <a:schemeClr val="bg1"/>
              </a:solidFill>
              <a:latin typeface="Arial Narrow" panose="020B0606020202030204" pitchFamily="34" charset="0"/>
            </a:endParaRPr>
          </a:p>
        </p:txBody>
      </p:sp>
      <p:graphicFrame>
        <p:nvGraphicFramePr>
          <p:cNvPr id="12" name="Таблица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778351"/>
              </p:ext>
            </p:extLst>
          </p:nvPr>
        </p:nvGraphicFramePr>
        <p:xfrm>
          <a:off x="261628" y="413055"/>
          <a:ext cx="7023773" cy="10020008"/>
        </p:xfrm>
        <a:graphic>
          <a:graphicData uri="http://schemas.openxmlformats.org/drawingml/2006/table">
            <a:tbl>
              <a:tblPr/>
              <a:tblGrid>
                <a:gridCol w="4767299">
                  <a:extLst>
                    <a:ext uri="{9D8B030D-6E8A-4147-A177-3AD203B41FA5}">
                      <a16:colId xmlns:a16="http://schemas.microsoft.com/office/drawing/2014/main" xmlns="" val="2596796892"/>
                    </a:ext>
                  </a:extLst>
                </a:gridCol>
                <a:gridCol w="2256474">
                  <a:extLst>
                    <a:ext uri="{9D8B030D-6E8A-4147-A177-3AD203B41FA5}">
                      <a16:colId xmlns:a16="http://schemas.microsoft.com/office/drawing/2014/main" xmlns="" val="2365679125"/>
                    </a:ext>
                  </a:extLst>
                </a:gridCol>
              </a:tblGrid>
              <a:tr h="291580">
                <a:tc gridSpan="2"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Получить </a:t>
                      </a:r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консультацию об условиях и порядке получения мер социальной </a:t>
                      </a:r>
                      <a:r>
                        <a:rPr lang="ru-RU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поддержки</a:t>
                      </a:r>
                      <a:r>
                        <a:rPr lang="ru-RU" sz="11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 </a:t>
                      </a:r>
                    </a:p>
                    <a:p>
                      <a:pPr algn="ctr" fontAlgn="b"/>
                      <a:r>
                        <a:rPr lang="ru-RU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можно </a:t>
                      </a:r>
                      <a:r>
                        <a:rPr lang="ru-R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по </a:t>
                      </a:r>
                      <a:r>
                        <a:rPr lang="ru-RU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тел. 8 800 1 000 001 (Единый контактный центр)</a:t>
                      </a:r>
                      <a:endParaRPr lang="ru-RU" sz="1100" b="0" i="0" u="none" strike="noStrike" dirty="0">
                        <a:solidFill>
                          <a:srgbClr val="000000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999" marR="4999" marT="499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141481436"/>
                  </a:ext>
                </a:extLst>
              </a:tr>
              <a:tr h="151502"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1" i="0" u="none" strike="noStrike" dirty="0">
                          <a:solidFill>
                            <a:schemeClr val="tx1"/>
                          </a:solidFill>
                          <a:effectLst/>
                          <a:latin typeface="Arial Narrow" panose="020B0606020202030204" pitchFamily="34" charset="0"/>
                        </a:rPr>
                        <a:t>Для военнослужащих и членов семей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1" i="0" u="none" strike="noStrike" dirty="0">
                          <a:solidFill>
                            <a:schemeClr val="tx1"/>
                          </a:solidFill>
                          <a:effectLst/>
                          <a:latin typeface="Arial Narrow" panose="020B0606020202030204" pitchFamily="34" charset="0"/>
                        </a:rPr>
                        <a:t>Куда обращаться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950448108"/>
                  </a:ext>
                </a:extLst>
              </a:tr>
              <a:tr h="37892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Направление в организации социального обслуживания 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членов семей граждан, признанных в установленном порядке нуждающимися в социальном обслуживании в стационарной форме.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учреждение социального обслуживания населения Иркутской области по месту жительства (КЦСОН или УСЗСОН)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644377039"/>
                  </a:ext>
                </a:extLst>
              </a:tr>
              <a:tr h="37892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Содействие в оформлении социальных и иных выплат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, мер социальной поддержки, на получение которых имеют право члены семей граждан.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333234445"/>
                  </a:ext>
                </a:extLst>
              </a:tr>
              <a:tr h="254874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Денежная компенсация 30% расходов на оплату жилого помещения и коммунальных услуг (для семей граждан с низким доходом).</a:t>
                      </a: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613677639"/>
                  </a:ext>
                </a:extLst>
              </a:tr>
              <a:tr h="254874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Организация профессионального обучения 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и дополнительного профессионального образования членов семей граждан.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Центры занятости населения по месту жительства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6594082"/>
                  </a:ext>
                </a:extLst>
              </a:tr>
              <a:tr h="254874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Содействие в трудоустройстве 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зарегистрированных в целях поиска подходящей работы и в качестве безработных членов семей граждан.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969342650"/>
                  </a:ext>
                </a:extLst>
              </a:tr>
              <a:tr h="467884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Организация </a:t>
                      </a:r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консультирования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членов семей граждан </a:t>
                      </a:r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по юридическим вопросам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.</a:t>
                      </a: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Государственное юридическое бюро по Ио, а также Центр сопровождения семей участников специальной военной операции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395698395"/>
                  </a:ext>
                </a:extLst>
              </a:tr>
              <a:tr h="698435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Организация оказания </a:t>
                      </a:r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психологической помощи 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членам семей граждан.</a:t>
                      </a: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Центр сопровождения семей участников специальной военной операции, а также учреждение социального обслуживания населения Иркутской области по месту жительства 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266755027"/>
                  </a:ext>
                </a:extLst>
              </a:tr>
              <a:tr h="37892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Предоставление гражданам и членам их семей, признанным нуждающимися в социальном обслуживании, социальной услуги по индивидуальному </a:t>
                      </a:r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сопровождению в медицинские организации.</a:t>
                      </a:r>
                      <a:endParaRPr lang="ru-RU" sz="1000" b="0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государственные медицинские организации Иркутской области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838303122"/>
                  </a:ext>
                </a:extLst>
              </a:tr>
              <a:tr h="37892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Внеочередное оказание первичной медико-санитарной медицинской помощи 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государственных медицинских организациях Иркутской области. 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895746655"/>
                  </a:ext>
                </a:extLst>
              </a:tr>
              <a:tr h="37892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Бесплатное посещение культурных мероприятий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, проводимых областными государственными и муниципальными учреждениями культуры Иркутской области.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муниципальный штаб поддержки семей мобилизованных, а также организации, подведомственные органам местного самоуправления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376837855"/>
                  </a:ext>
                </a:extLst>
              </a:tr>
              <a:tr h="37892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Бесплатное посещение спортивных и физкультурных мероприятий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, проводимых государственными и муниципальными физкультурно-спортивными организациями. 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553361324"/>
                  </a:ext>
                </a:extLst>
              </a:tr>
              <a:tr h="14239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Организация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обеспечения </a:t>
                      </a:r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ухода за домашними животными 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граждан.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893045028"/>
                  </a:ext>
                </a:extLst>
              </a:tr>
              <a:tr h="502966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Обследование индивидуальных жилых домов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семей граждан на предмет соблюдения требований пожарной безопасности и принятия по его итогам решения об установке автономных дымовых пожарных </a:t>
                      </a:r>
                      <a:r>
                        <a:rPr lang="ru-RU" sz="1000" b="0" i="0" u="none" strike="noStrike" dirty="0" err="1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извещателей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.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692955516"/>
                  </a:ext>
                </a:extLst>
              </a:tr>
              <a:tr h="467884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Оказание адресной помощи членам 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семьей граждан в виде твердого топлива.</a:t>
                      </a:r>
                      <a:endParaRPr lang="ru-RU" sz="100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муниципальный штаб поддержки семей мобилизованных (ответственный - министерство лесного комплекса ИО)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482369082"/>
                  </a:ext>
                </a:extLst>
              </a:tr>
              <a:tr h="627013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Предоставление гражданам и членам их семей единовременной </a:t>
                      </a:r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социальной выплаты на приобретение технических средств реабилитации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в соответствии с индивидуальными программами реабилитации или </a:t>
                      </a:r>
                      <a:r>
                        <a:rPr lang="ru-RU" sz="1000" b="0" i="0" u="none" strike="noStrike" dirty="0" err="1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абилитации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инвалидов, не включенных в федеральный перечень. </a:t>
                      </a: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соцзащиту по месту жительства (УСЗН или УСЗСОН)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258894676"/>
                  </a:ext>
                </a:extLst>
              </a:tr>
              <a:tr h="627013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Предоставление гражданам и членам их семей, признанным нуждающимися в социальном обслуживании, социальной услуги </a:t>
                      </a:r>
                      <a:r>
                        <a:rPr lang="ru-RU" sz="100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по оказанию помощи в оформлении индивидуальных программ реабилитации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или </a:t>
                      </a:r>
                      <a:r>
                        <a:rPr lang="ru-RU" sz="1000" b="0" i="0" u="none" strike="noStrike" dirty="0" err="1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абилитации</a:t>
                      </a:r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инвалидов, а также по проведению социально-реабилитационных мероприятий.</a:t>
                      </a: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учреждение социального обслуживания населения Иркутской области по месту жительства (КЦСОН или УСЗСОН)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129557729"/>
                  </a:ext>
                </a:extLst>
              </a:tr>
              <a:tr h="569598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Бесплатное </a:t>
                      </a:r>
                      <a:r>
                        <a:rPr lang="ru-RU" sz="1000" b="1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обеспечение путевками</a:t>
                      </a:r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, а также предоставление компенсации части стоимости путевки </a:t>
                      </a:r>
                      <a:r>
                        <a:rPr lang="ru-RU" sz="1000" b="1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на санаторно-курортное лечение</a:t>
                      </a:r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 (для участников СВО, имеющих статус ветеранов боевых действий, и членов семей погибших (умерших) ветеранов боевых действий)</a:t>
                      </a: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В соцзащиту по месту жительства (УСЗН или УСЗСОН)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845426256"/>
                  </a:ext>
                </a:extLst>
              </a:tr>
              <a:tr h="502966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Освобождение</a:t>
                      </a:r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 военнослужащих и членов их семей </a:t>
                      </a:r>
                      <a:r>
                        <a:rPr lang="ru-RU" sz="1000" b="1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от начисления пеней</a:t>
                      </a:r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 в случае несвоевременного и (или) неполного внесения ими платы за жилое помещение и коммунальные услуги, взноса на капитальный ремонт</a:t>
                      </a: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В организации, получающие плату за жилое помещение и коммунальные услуги, взносы на капитальный ремонт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627495762"/>
                  </a:ext>
                </a:extLst>
              </a:tr>
              <a:tr h="848374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Освобождение от уплаты арендной платы</a:t>
                      </a:r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 и неприменения штрафов, процентов за пользование чужими денежными средствами или иных мер ответственности в связи с несоблюдением порядка и сроков внесения арендной платы </a:t>
                      </a:r>
                      <a:r>
                        <a:rPr lang="ru-RU" sz="1000" b="1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по договорам аренды объектов недвижимого имущества</a:t>
                      </a:r>
                      <a:endParaRPr lang="ru-RU" sz="1000" b="0" i="0" u="none" strike="noStrike" dirty="0">
                        <a:solidFill>
                          <a:srgbClr val="1F4E78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В уполномоченный исполнительный орган государственной власти Иркутской области, а также областные государственные учреждения (унитарные предприятия), выступающие арендодателями по договорам аренды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515178709"/>
                  </a:ext>
                </a:extLst>
              </a:tr>
              <a:tr h="627013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Предоставление ипотечного жилищного кредита с процентной ставкой, пониженной на три процентных пункта</a:t>
                      </a:r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 (для участников СВО, имеющих статус ветеранов боевых действий (инвалидов боевых действий), и членов семей погибших (умерших) ветеранов боевых действий)</a:t>
                      </a:r>
                    </a:p>
                  </a:txBody>
                  <a:tcPr marL="36000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1F4E78"/>
                          </a:solidFill>
                          <a:effectLst/>
                          <a:latin typeface="Arial Narrow" panose="020B0606020202030204" pitchFamily="34" charset="0"/>
                        </a:rPr>
                        <a:t>В министерство строительства Иркутской области</a:t>
                      </a:r>
                    </a:p>
                  </a:txBody>
                  <a:tcPr marL="4999" marR="4999" marT="4999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DD7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827647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71192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Прямоугольник 54"/>
          <p:cNvSpPr/>
          <p:nvPr/>
        </p:nvSpPr>
        <p:spPr>
          <a:xfrm>
            <a:off x="183027" y="46167"/>
            <a:ext cx="7342496" cy="292388"/>
          </a:xfrm>
          <a:prstGeom prst="rect">
            <a:avLst/>
          </a:prstGeom>
          <a:solidFill>
            <a:srgbClr val="37649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TextBox 4"/>
          <p:cNvSpPr txBox="1"/>
          <p:nvPr/>
        </p:nvSpPr>
        <p:spPr>
          <a:xfrm>
            <a:off x="183027" y="0"/>
            <a:ext cx="702377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b="1" dirty="0" smtClean="0">
                <a:solidFill>
                  <a:schemeClr val="bg1"/>
                </a:solidFill>
                <a:latin typeface="Arial Narrow" panose="020B0606020202030204" pitchFamily="34" charset="0"/>
              </a:rPr>
              <a:t>МЕРЫ СОЦИАЛЬНОЙ ПОДДЕРЖКИ ВОЕННОСЛУЖАЩИМ И ЧЛЕНАМ ИХ СЕМЕЙ</a:t>
            </a:r>
            <a:endParaRPr lang="ru-RU" sz="1600" b="1" dirty="0">
              <a:solidFill>
                <a:schemeClr val="bg1"/>
              </a:solidFill>
              <a:latin typeface="Arial Narrow" panose="020B0606020202030204" pitchFamily="34" charset="0"/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8096193"/>
              </p:ext>
            </p:extLst>
          </p:nvPr>
        </p:nvGraphicFramePr>
        <p:xfrm>
          <a:off x="183027" y="338555"/>
          <a:ext cx="7132173" cy="9909938"/>
        </p:xfrm>
        <a:graphic>
          <a:graphicData uri="http://schemas.openxmlformats.org/drawingml/2006/table">
            <a:tbl>
              <a:tblPr/>
              <a:tblGrid>
                <a:gridCol w="4836124">
                  <a:extLst>
                    <a:ext uri="{9D8B030D-6E8A-4147-A177-3AD203B41FA5}">
                      <a16:colId xmlns:a16="http://schemas.microsoft.com/office/drawing/2014/main" xmlns="" val="3370760015"/>
                    </a:ext>
                  </a:extLst>
                </a:gridCol>
                <a:gridCol w="2296049">
                  <a:extLst>
                    <a:ext uri="{9D8B030D-6E8A-4147-A177-3AD203B41FA5}">
                      <a16:colId xmlns:a16="http://schemas.microsoft.com/office/drawing/2014/main" xmlns="" val="2908842260"/>
                    </a:ext>
                  </a:extLst>
                </a:gridCol>
              </a:tblGrid>
              <a:tr h="398045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11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Получить </a:t>
                      </a:r>
                      <a:r>
                        <a:rPr lang="ru-RU" sz="11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консультацию об условиях и порядке получения мер социальной </a:t>
                      </a:r>
                      <a:r>
                        <a:rPr lang="ru-RU" sz="11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поддержки</a:t>
                      </a:r>
                      <a:r>
                        <a:rPr lang="ru-RU" sz="115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 </a:t>
                      </a:r>
                    </a:p>
                    <a:p>
                      <a:pPr algn="ctr" fontAlgn="ctr"/>
                      <a:r>
                        <a:rPr lang="ru-RU" sz="11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можно </a:t>
                      </a:r>
                      <a:r>
                        <a:rPr lang="ru-RU" sz="115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по </a:t>
                      </a:r>
                      <a:r>
                        <a:rPr lang="ru-RU" sz="1150" b="1" i="0" u="none" strike="noStrike" dirty="0">
                          <a:solidFill>
                            <a:srgbClr val="000000"/>
                          </a:solidFill>
                          <a:effectLst/>
                          <a:latin typeface="Arial Narrow" panose="020B0606020202030204" pitchFamily="34" charset="0"/>
                        </a:rPr>
                        <a:t>тел. 8 800 1 000 001 (Единый контактный центр)</a:t>
                      </a:r>
                      <a:endParaRPr lang="ru-RU" sz="1150" b="0" i="0" u="none" strike="noStrike" dirty="0">
                        <a:solidFill>
                          <a:srgbClr val="000000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937999789"/>
                  </a:ext>
                </a:extLst>
              </a:tr>
              <a:tr h="178166"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1" i="0" u="none" strike="noStrike" dirty="0">
                          <a:solidFill>
                            <a:schemeClr val="tx1"/>
                          </a:solidFill>
                          <a:effectLst/>
                          <a:latin typeface="Arial Narrow" panose="020B0606020202030204" pitchFamily="34" charset="0"/>
                        </a:rPr>
                        <a:t>Для детей военнослужащих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1" i="0" u="none" strike="noStrike" dirty="0">
                          <a:solidFill>
                            <a:schemeClr val="tx1"/>
                          </a:solidFill>
                          <a:effectLst/>
                          <a:latin typeface="Arial Narrow" panose="020B0606020202030204" pitchFamily="34" charset="0"/>
                        </a:rPr>
                        <a:t>Куда обращаться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940216981"/>
                  </a:ext>
                </a:extLst>
              </a:tr>
              <a:tr h="796168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50 000 руб. -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единовременная денежная выплата в размере детям граждан, принимающих (принимавших) участие в специальной военной операции, зачисленным на обучение по образовательным программам высшего образования (программам </a:t>
                      </a:r>
                      <a:r>
                        <a:rPr lang="ru-RU" sz="1150" b="0" i="0" u="none" strike="noStrike" dirty="0" err="1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бакалавриата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, программам </a:t>
                      </a:r>
                      <a:r>
                        <a:rPr lang="ru-RU" sz="1150" b="0" i="0" u="none" strike="noStrike" dirty="0" err="1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специалитета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).</a:t>
                      </a:r>
                      <a:endParaRPr lang="ru-RU" sz="115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Назначение осуществляет Минобразования Иркутской области на основании заявления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757621152"/>
                  </a:ext>
                </a:extLst>
              </a:tr>
              <a:tr h="953966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Обеспечение детей граждан </a:t>
                      </a:r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1 раз в день бесплатным питанием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, а при отсутствии в образовательных организациях организованного питания - набором продуктов питания (для детей граждан из многодетных и малоимущих семей, обучающихся по  программам основного общего, среднего общего образования в  общеобразовательных организациях).</a:t>
                      </a: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соцзащиту по месту жительства (месту пребывания) на основании заявления, в образовательную организацию, а также портал </a:t>
                      </a:r>
                      <a:r>
                        <a:rPr lang="ru-RU" sz="1150" b="0" i="0" u="none" strike="noStrike" dirty="0" err="1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Госуслуги</a:t>
                      </a:r>
                      <a:endParaRPr lang="ru-RU" sz="1150" b="0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8088852"/>
                  </a:ext>
                </a:extLst>
              </a:tr>
              <a:tr h="63836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Направление во внеочередном порядке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детей граждан, по достижении ими 1,5 лет </a:t>
                      </a:r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дошкольные образовательные организации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, подведомственные органам местного самоуправления муниципальных образований Иркутской области.</a:t>
                      </a:r>
                      <a:endParaRPr lang="ru-RU" sz="115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муниципальный штаб поддержки семей мобилизованных, а также организации, подведомственные органам местного самоуправления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491815379"/>
                  </a:ext>
                </a:extLst>
              </a:tr>
              <a:tr h="531657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Освобождение от платы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, взимаемой за присмотр и уход за ребенком </a:t>
                      </a:r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дошкольных образовательных организациях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, подведомственных органам местного самоуправления муниципальных образований Иркутской области.</a:t>
                      </a:r>
                      <a:endParaRPr lang="ru-RU" sz="115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011814541"/>
                  </a:ext>
                </a:extLst>
              </a:tr>
              <a:tr h="838143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Предоставление внеочередного права на перевод ребенка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другую, наиболее приближенную к месту жительства семьи гражданина дошкольную образовательную организацию, общеобразовательную организацию, подведомственную органам местного самоуправления муниципальных образований Иркутской области.</a:t>
                      </a:r>
                      <a:endParaRPr lang="ru-RU" sz="115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298265628"/>
                  </a:ext>
                </a:extLst>
              </a:tr>
              <a:tr h="524926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Предоставление внеочередного права на перевод ребенка в другую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, наиболее приближенную к месту жительства семьи гражданина государственную </a:t>
                      </a:r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общеобразовательную организацию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Иркутской области.</a:t>
                      </a:r>
                      <a:endParaRPr lang="ru-RU" sz="115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222302439"/>
                  </a:ext>
                </a:extLst>
              </a:tr>
              <a:tr h="48057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Предоставление новогодних подарков детям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граждан и приглашение детей граждан для участия в новогодних театрализованных представлениях. </a:t>
                      </a:r>
                      <a:endParaRPr lang="ru-RU" sz="115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390605177"/>
                  </a:ext>
                </a:extLst>
              </a:tr>
              <a:tr h="524926">
                <a:tc rowSpan="2"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Организация бесплатного дополнительного образования детей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(кружки, секции и иные подобные занятия) в государственных образовательных организациях Иркутской области и в муниципальных образовательных организациях. </a:t>
                      </a:r>
                      <a:endParaRPr lang="ru-RU" sz="115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По номеру телефона, указанного в АИС «Навигатор дополнительного образования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116770147"/>
                  </a:ext>
                </a:extLst>
              </a:tr>
              <a:tr h="17816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детей в Иркутской области»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330351836"/>
                  </a:ext>
                </a:extLst>
              </a:tr>
              <a:tr h="796168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Организация и обеспечение отдыха и оздоровления детей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граждан в возрасте </a:t>
                      </a:r>
                      <a:r>
                        <a:rPr lang="ru-RU" sz="1150" b="0" i="0" u="none" strike="noStrike" dirty="0" smtClean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    от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4 до 18 лет.</a:t>
                      </a:r>
                      <a:endParaRPr lang="ru-RU" sz="115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учреждение социального обслуживания населения Иркутской области по месту жительства (месту пребывания) на основании заявления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BF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703155021"/>
                  </a:ext>
                </a:extLst>
              </a:tr>
              <a:tr h="178166"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1" i="0" u="none" strike="noStrike" dirty="0">
                          <a:solidFill>
                            <a:schemeClr val="tx1"/>
                          </a:solidFill>
                          <a:effectLst/>
                          <a:latin typeface="Arial Narrow" panose="020B0606020202030204" pitchFamily="34" charset="0"/>
                        </a:rPr>
                        <a:t>Единовременная денежная выплата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1" i="0" u="none" strike="noStrike" dirty="0">
                          <a:solidFill>
                            <a:schemeClr val="tx1"/>
                          </a:solidFill>
                          <a:effectLst/>
                          <a:latin typeface="Arial Narrow" panose="020B0606020202030204" pitchFamily="34" charset="0"/>
                        </a:rPr>
                        <a:t>Куда обращаться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82909601"/>
                  </a:ext>
                </a:extLst>
              </a:tr>
              <a:tr h="490605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10 000 руб. -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единовременная денежная выплата семьям участников СВО в связи с рождением ребенка (начиная с 24.02.2022 г.)</a:t>
                      </a:r>
                      <a:endParaRPr lang="ru-RU" sz="1150" b="1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соцзащиту по месту жительства (месту пребывания) на основании заявления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204607716"/>
                  </a:ext>
                </a:extLst>
              </a:tr>
              <a:tr h="222353"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1" i="0" u="none" strike="noStrike" dirty="0">
                          <a:solidFill>
                            <a:schemeClr val="tx1"/>
                          </a:solidFill>
                          <a:effectLst/>
                          <a:latin typeface="Arial Narrow" panose="020B0606020202030204" pitchFamily="34" charset="0"/>
                        </a:rPr>
                        <a:t>Иные социальные льготы и гарантии</a:t>
                      </a: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1" i="0" u="none" strike="noStrike" dirty="0">
                          <a:solidFill>
                            <a:schemeClr val="tx1"/>
                          </a:solidFill>
                          <a:effectLst/>
                          <a:latin typeface="Arial Narrow" panose="020B0606020202030204" pitchFamily="34" charset="0"/>
                        </a:rPr>
                        <a:t>Куда обращаться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522292548"/>
                  </a:ext>
                </a:extLst>
              </a:tr>
              <a:tr h="351546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Возможность </a:t>
                      </a:r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приобретения жилья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за счет Министерства Обороны Российской Федерации через </a:t>
                      </a:r>
                      <a:r>
                        <a:rPr lang="ru-RU" sz="1150" b="0" i="0" u="none" strike="noStrike" dirty="0" err="1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накопительно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-ипотечную систему</a:t>
                      </a: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</a:t>
                      </a:r>
                      <a:r>
                        <a:rPr lang="ru-RU" sz="1150" b="0" i="0" u="none" strike="noStrike" dirty="0" smtClean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министерство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обороны РФ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676516429"/>
                  </a:ext>
                </a:extLst>
              </a:tr>
              <a:tr h="229525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Служебное жилье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или компенсация за </a:t>
                      </a:r>
                      <a:r>
                        <a:rPr lang="ru-RU" sz="1150" b="0" i="0" u="none" strike="noStrike" dirty="0" err="1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найм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жилья</a:t>
                      </a: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</a:t>
                      </a:r>
                      <a:r>
                        <a:rPr lang="ru-RU" sz="1150" b="0" i="0" u="none" strike="noStrike" dirty="0" smtClean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министерство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обороны РФ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652849885"/>
                  </a:ext>
                </a:extLst>
              </a:tr>
              <a:tr h="351546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Бесплатное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обследование, лечение и реабилитация </a:t>
                      </a:r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военно-медицинских учреждениях</a:t>
                      </a:r>
                      <a:endParaRPr lang="ru-RU" sz="1150" b="0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</a:t>
                      </a:r>
                      <a:r>
                        <a:rPr lang="ru-RU" sz="1150" b="0" i="0" u="none" strike="noStrike" dirty="0" smtClean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министерство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обороны РФ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272150494"/>
                  </a:ext>
                </a:extLst>
              </a:tr>
              <a:tr h="193662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Страхование жизни и здоровья</a:t>
                      </a:r>
                      <a:r>
                        <a:rPr lang="ru-RU" sz="1150" b="0" i="0" u="none" strike="noStrike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за счет Федерального бюджета</a:t>
                      </a: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</a:t>
                      </a:r>
                      <a:r>
                        <a:rPr lang="ru-RU" sz="1150" b="0" i="0" u="none" strike="noStrike" dirty="0" smtClean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министерство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обороны РФ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124059366"/>
                  </a:ext>
                </a:extLst>
              </a:tr>
              <a:tr h="243871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0" i="0" u="none" strike="noStrike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Право на </a:t>
                      </a:r>
                      <a:r>
                        <a:rPr lang="ru-RU" sz="1150" b="1" i="0" u="none" strike="noStrike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льготную пенсию</a:t>
                      </a:r>
                      <a:r>
                        <a:rPr lang="ru-RU" sz="1150" b="0" i="0" u="none" strike="noStrike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после 20 лет службы</a:t>
                      </a: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</a:t>
                      </a:r>
                      <a:r>
                        <a:rPr lang="ru-RU" sz="1150" b="0" i="0" u="none" strike="noStrike" dirty="0" smtClean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министерство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обороны РФ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764604488"/>
                  </a:ext>
                </a:extLst>
              </a:tr>
              <a:tr h="293956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Статус Ветерана боевых действий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и соответствующие льготы</a:t>
                      </a: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</a:t>
                      </a:r>
                      <a:r>
                        <a:rPr lang="ru-RU" sz="1150" b="0" i="0" u="none" strike="noStrike" dirty="0" smtClean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министерство 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обороны РФ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648951619"/>
                  </a:ext>
                </a:extLst>
              </a:tr>
              <a:tr h="270523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Кредитные и налоговые каникулы</a:t>
                      </a: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кредитные организации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912298083"/>
                  </a:ext>
                </a:extLst>
              </a:tr>
              <a:tr h="178166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150" b="1" i="0" u="none" strike="noStrike" dirty="0" smtClean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Бюджетные </a:t>
                      </a:r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места</a:t>
                      </a:r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 для обучения детей </a:t>
                      </a:r>
                      <a:r>
                        <a:rPr lang="ru-RU" sz="1150" b="1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ВУЗах</a:t>
                      </a:r>
                      <a:endParaRPr lang="ru-RU" sz="1150" b="0" i="0" u="none" strike="noStrike" dirty="0">
                        <a:solidFill>
                          <a:srgbClr val="2B5377"/>
                        </a:solidFill>
                        <a:effectLst/>
                        <a:latin typeface="Arial Narrow" panose="020B0606020202030204" pitchFamily="34" charset="0"/>
                      </a:endParaRPr>
                    </a:p>
                  </a:txBody>
                  <a:tcPr marL="43541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150" b="0" i="0" u="none" strike="noStrike" dirty="0">
                          <a:solidFill>
                            <a:srgbClr val="2B5377"/>
                          </a:solidFill>
                          <a:effectLst/>
                          <a:latin typeface="Arial Narrow" panose="020B0606020202030204" pitchFamily="34" charset="0"/>
                        </a:rPr>
                        <a:t>В высшие учебные заведения</a:t>
                      </a:r>
                    </a:p>
                  </a:txBody>
                  <a:tcPr marL="4838" marR="4838" marT="4838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2DEE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00379492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2291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830</TotalTime>
  <Words>1131</Words>
  <Application>Microsoft Office PowerPoint</Application>
  <PresentationFormat>Произвольный</PresentationFormat>
  <Paragraphs>82</Paragraphs>
  <Slides>2</Slides>
  <Notes>2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7" baseType="lpstr">
      <vt:lpstr>Arial</vt:lpstr>
      <vt:lpstr>Arial Narrow</vt:lpstr>
      <vt:lpstr>Calibri</vt:lpstr>
      <vt:lpstr>Calibri Light</vt:lpstr>
      <vt:lpstr>Тема Office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Николаева Марина Владимировна</dc:creator>
  <cp:lastModifiedBy>admin</cp:lastModifiedBy>
  <cp:revision>69</cp:revision>
  <cp:lastPrinted>2023-04-18T03:35:07Z</cp:lastPrinted>
  <dcterms:created xsi:type="dcterms:W3CDTF">2022-11-01T06:11:39Z</dcterms:created>
  <dcterms:modified xsi:type="dcterms:W3CDTF">2023-04-18T03:35:32Z</dcterms:modified>
</cp:coreProperties>
</file>

<file path=docProps/thumbnail.jpeg>
</file>